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8" r:id="rId3"/>
    <p:sldId id="286" r:id="rId4"/>
    <p:sldId id="267" r:id="rId5"/>
    <p:sldId id="266" r:id="rId6"/>
    <p:sldId id="268" r:id="rId7"/>
    <p:sldId id="289" r:id="rId8"/>
    <p:sldId id="290" r:id="rId9"/>
    <p:sldId id="291" r:id="rId10"/>
    <p:sldId id="276" r:id="rId11"/>
    <p:sldId id="269" r:id="rId12"/>
    <p:sldId id="288" r:id="rId13"/>
    <p:sldId id="287" r:id="rId14"/>
    <p:sldId id="298" r:id="rId15"/>
    <p:sldId id="297" r:id="rId16"/>
    <p:sldId id="295" r:id="rId17"/>
    <p:sldId id="296" r:id="rId18"/>
    <p:sldId id="293" r:id="rId19"/>
    <p:sldId id="305" r:id="rId20"/>
    <p:sldId id="300" r:id="rId21"/>
    <p:sldId id="309" r:id="rId22"/>
    <p:sldId id="310" r:id="rId23"/>
    <p:sldId id="311" r:id="rId24"/>
    <p:sldId id="312" r:id="rId25"/>
    <p:sldId id="313" r:id="rId26"/>
    <p:sldId id="314" r:id="rId27"/>
    <p:sldId id="299" r:id="rId28"/>
    <p:sldId id="307" r:id="rId29"/>
    <p:sldId id="301" r:id="rId30"/>
    <p:sldId id="302" r:id="rId31"/>
    <p:sldId id="304" r:id="rId32"/>
    <p:sldId id="303" r:id="rId33"/>
    <p:sldId id="306" r:id="rId34"/>
    <p:sldId id="29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92"/>
    <p:restoredTop sz="96327"/>
  </p:normalViewPr>
  <p:slideViewPr>
    <p:cSldViewPr snapToGrid="0">
      <p:cViewPr varScale="1">
        <p:scale>
          <a:sx n="89" d="100"/>
          <a:sy n="89" d="100"/>
        </p:scale>
        <p:origin x="200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6D82E-9232-21D4-B4CD-CD60917CD2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CptS </a:t>
            </a:r>
            <a:r>
              <a:rPr lang="en-US"/>
              <a:t>122 L8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27647-37BA-DDD5-9BE2-26BA5F5419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Boring Part – Lab Guidelines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CE38E-896B-0028-CF13-4E39DD2D87B0}"/>
              </a:ext>
            </a:extLst>
          </p:cNvPr>
          <p:cNvSpPr txBox="1"/>
          <p:nvPr/>
        </p:nvSpPr>
        <p:spPr>
          <a:xfrm>
            <a:off x="2765188" y="977720"/>
            <a:ext cx="7903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 GH Link: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swiftlydesigner</a:t>
            </a:r>
            <a:r>
              <a:rPr lang="en-US" dirty="0"/>
              <a:t>/122-Practice-Review</a:t>
            </a:r>
          </a:p>
          <a:p>
            <a:endParaRPr lang="en-US" dirty="0"/>
          </a:p>
        </p:txBody>
      </p:sp>
      <p:pic>
        <p:nvPicPr>
          <p:cNvPr id="5" name="Picture 4" descr="A qr code with black squares&#10;&#10;Description automatically generated">
            <a:extLst>
              <a:ext uri="{FF2B5EF4-FFF2-40B4-BE49-F238E27FC236}">
                <a16:creationId xmlns:a16="http://schemas.microsoft.com/office/drawing/2014/main" id="{5FDA27EB-1940-5562-F486-5F7885224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84"/>
          <a:stretch/>
        </p:blipFill>
        <p:spPr>
          <a:xfrm>
            <a:off x="0" y="0"/>
            <a:ext cx="2613102" cy="260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8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1662-538A-4FD9-8BA5-DD861264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0C5F9-C282-6A35-C5D7-A6CA8F996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28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3B25-D4DE-FE68-6881-431DF43AE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0CD99-F71A-15AE-2BF0-56C14C82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Name</a:t>
            </a:r>
          </a:p>
          <a:p>
            <a:pPr>
              <a:lnSpc>
                <a:spcPct val="150000"/>
              </a:lnSpc>
            </a:pPr>
            <a:r>
              <a:rPr lang="en-US" dirty="0"/>
              <a:t>Degree &amp; class standing. What made you choose it?</a:t>
            </a:r>
          </a:p>
          <a:p>
            <a:pPr>
              <a:lnSpc>
                <a:spcPct val="150000"/>
              </a:lnSpc>
            </a:pPr>
            <a:r>
              <a:rPr lang="en-US" dirty="0"/>
              <a:t>Experience with code (What languages, if any)</a:t>
            </a:r>
          </a:p>
        </p:txBody>
      </p:sp>
    </p:spTree>
    <p:extLst>
      <p:ext uri="{BB962C8B-B14F-4D97-AF65-F5344CB8AC3E}">
        <p14:creationId xmlns:p14="http://schemas.microsoft.com/office/powerpoint/2010/main" val="2250165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886EE-CC66-D190-518B-F7514F81B5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#1 – Section 8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F151AD-46AA-0597-46FC-869D82DF54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GitHub – Watch my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57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B610-952E-1FA9-3C6B-F7C2F1D1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 at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554DB-3CB6-21AA-7F35-76EBD76D1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either create a student account and gain access to some features:</a:t>
            </a:r>
          </a:p>
          <a:p>
            <a:r>
              <a:rPr lang="en-US" dirty="0"/>
              <a:t>https://</a:t>
            </a:r>
            <a:r>
              <a:rPr lang="en-US" dirty="0" err="1"/>
              <a:t>education.github.com</a:t>
            </a:r>
            <a:r>
              <a:rPr lang="en-US" dirty="0"/>
              <a:t>/pack</a:t>
            </a:r>
          </a:p>
        </p:txBody>
      </p:sp>
    </p:spTree>
    <p:extLst>
      <p:ext uri="{BB962C8B-B14F-4D97-AF65-F5344CB8AC3E}">
        <p14:creationId xmlns:p14="http://schemas.microsoft.com/office/powerpoint/2010/main" val="1665751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66D6-7CED-BCE9-BDB4-E378B0613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use GH For all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B5AE1-6501-9EC7-DCCA-BE886BE00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will post all content from labs to GH</a:t>
            </a:r>
          </a:p>
          <a:p>
            <a:r>
              <a:rPr lang="en-US" dirty="0"/>
              <a:t>I will post review material to GH</a:t>
            </a:r>
          </a:p>
          <a:p>
            <a:r>
              <a:rPr lang="en-US" dirty="0"/>
              <a:t>I will post any code we go over on GH</a:t>
            </a:r>
          </a:p>
          <a:p>
            <a:r>
              <a:rPr lang="en-US" dirty="0"/>
              <a:t>I will post request content on GH</a:t>
            </a:r>
          </a:p>
          <a:p>
            <a:r>
              <a:rPr lang="en-US" dirty="0"/>
              <a:t>Depending on time, I may provide some starter code for a lab (it will be advanced) and you will build from it</a:t>
            </a:r>
          </a:p>
          <a:p>
            <a:endParaRPr lang="en-US" dirty="0"/>
          </a:p>
          <a:p>
            <a:r>
              <a:rPr lang="en-US" dirty="0"/>
              <a:t>This does not mean you must create an account, but I </a:t>
            </a:r>
            <a:r>
              <a:rPr lang="en-US" b="1" dirty="0"/>
              <a:t>strongly</a:t>
            </a:r>
            <a:r>
              <a:rPr lang="en-US" dirty="0"/>
              <a:t> encourage it</a:t>
            </a:r>
          </a:p>
          <a:p>
            <a:pPr lvl="1"/>
            <a:r>
              <a:rPr lang="en-US" dirty="0"/>
              <a:t>It will help with the final project in this class!</a:t>
            </a:r>
          </a:p>
        </p:txBody>
      </p:sp>
    </p:spTree>
    <p:extLst>
      <p:ext uri="{BB962C8B-B14F-4D97-AF65-F5344CB8AC3E}">
        <p14:creationId xmlns:p14="http://schemas.microsoft.com/office/powerpoint/2010/main" val="2577660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6AC73DC-79FD-A83C-85E5-F7099529C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46" y="-574273"/>
            <a:ext cx="11048475" cy="8010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167861-BA14-4EF0-BFE1-5D8B20E1B32E}"/>
              </a:ext>
            </a:extLst>
          </p:cNvPr>
          <p:cNvSpPr txBox="1"/>
          <p:nvPr/>
        </p:nvSpPr>
        <p:spPr>
          <a:xfrm>
            <a:off x="4848639" y="0"/>
            <a:ext cx="24947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Create a new Repo</a:t>
            </a:r>
          </a:p>
        </p:txBody>
      </p:sp>
    </p:spTree>
    <p:extLst>
      <p:ext uri="{BB962C8B-B14F-4D97-AF65-F5344CB8AC3E}">
        <p14:creationId xmlns:p14="http://schemas.microsoft.com/office/powerpoint/2010/main" val="2857574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CBCAD8-7EF1-A0B1-02FE-254791B39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91" y="-576072"/>
            <a:ext cx="11040418" cy="8010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80F8D-0181-6BA0-C58F-40304628AC0B}"/>
              </a:ext>
            </a:extLst>
          </p:cNvPr>
          <p:cNvSpPr txBox="1"/>
          <p:nvPr/>
        </p:nvSpPr>
        <p:spPr>
          <a:xfrm>
            <a:off x="4848639" y="0"/>
            <a:ext cx="24947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Provide Repo Details</a:t>
            </a:r>
          </a:p>
        </p:txBody>
      </p:sp>
    </p:spTree>
    <p:extLst>
      <p:ext uri="{BB962C8B-B14F-4D97-AF65-F5344CB8AC3E}">
        <p14:creationId xmlns:p14="http://schemas.microsoft.com/office/powerpoint/2010/main" val="3258295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DA4EEC-D4D1-33D7-2C43-E3F53D77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91" y="-576072"/>
            <a:ext cx="11040418" cy="8010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51A92-27C4-DCAF-C561-D4E4DA4C8D43}"/>
              </a:ext>
            </a:extLst>
          </p:cNvPr>
          <p:cNvSpPr txBox="1"/>
          <p:nvPr/>
        </p:nvSpPr>
        <p:spPr>
          <a:xfrm>
            <a:off x="4848639" y="0"/>
            <a:ext cx="24947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Default New Repo</a:t>
            </a:r>
          </a:p>
        </p:txBody>
      </p:sp>
    </p:spTree>
    <p:extLst>
      <p:ext uri="{BB962C8B-B14F-4D97-AF65-F5344CB8AC3E}">
        <p14:creationId xmlns:p14="http://schemas.microsoft.com/office/powerpoint/2010/main" val="262300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0CEB-EC2C-78E0-03E9-09F1CB13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Lab Repo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DE2DE-9B97-7257-44AE-4EBC0704A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 dirty="0"/>
              <a:t>https://github.com/swiftlydesigner/122-Practice-Review</a:t>
            </a:r>
          </a:p>
          <a:p>
            <a:endParaRPr lang="en-US" sz="1600" dirty="0"/>
          </a:p>
          <a:p>
            <a:r>
              <a:rPr lang="en-US" sz="1600" dirty="0"/>
              <a:t>Feel free to share with friends!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25211A-4CA0-4B53-82BB-1EE7C7F3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1379" y="0"/>
            <a:ext cx="72406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6791C159-32BF-FB4D-0303-1837EE05F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84"/>
          <a:stretch/>
        </p:blipFill>
        <p:spPr>
          <a:xfrm>
            <a:off x="5304147" y="10"/>
            <a:ext cx="688785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35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1662-538A-4FD9-8BA5-DD861264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0C5F9-C282-6A35-C5D7-A6CA8F996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65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87C1B-B85F-E9D9-2C0A-E3996594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Class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37989-737A-68BC-705C-AAAB1B441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Canvas Page &gt; Modules &gt; General Info &gt; </a:t>
            </a:r>
            <a:r>
              <a:rPr lang="en-US" dirty="0" err="1"/>
              <a:t>Expectations.pdf</a:t>
            </a:r>
            <a:endParaRPr lang="en-US" dirty="0"/>
          </a:p>
        </p:txBody>
      </p:sp>
      <p:pic>
        <p:nvPicPr>
          <p:cNvPr id="5" name="Picture 4" descr="A qr code with black squares&#10;&#10;Description automatically generated">
            <a:extLst>
              <a:ext uri="{FF2B5EF4-FFF2-40B4-BE49-F238E27FC236}">
                <a16:creationId xmlns:a16="http://schemas.microsoft.com/office/drawing/2014/main" id="{CD770925-D5E4-C302-7158-4FFF5A617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975" y="2647950"/>
            <a:ext cx="42100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17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24B5F-A788-488E-F5B7-EA60939B2E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#1 – Section 8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5DE2F-F592-B5B4-9675-DA92D3FCEF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 Review</a:t>
            </a:r>
          </a:p>
        </p:txBody>
      </p:sp>
    </p:spTree>
    <p:extLst>
      <p:ext uri="{BB962C8B-B14F-4D97-AF65-F5344CB8AC3E}">
        <p14:creationId xmlns:p14="http://schemas.microsoft.com/office/powerpoint/2010/main" val="1555162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445BD-1C27-CE4B-CB0D-05CA9D09A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5CB14-F4EE-6922-B7F5-98907A80E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function do we use to allocate memory?</a:t>
            </a:r>
          </a:p>
          <a:p>
            <a:pPr lvl="1"/>
            <a:r>
              <a:rPr lang="en-US" dirty="0"/>
              <a:t>malloc (malloc, calloc, </a:t>
            </a:r>
            <a:r>
              <a:rPr lang="en-US" dirty="0" err="1"/>
              <a:t>realloc</a:t>
            </a:r>
            <a:r>
              <a:rPr lang="en-US" dirty="0"/>
              <a:t>)</a:t>
            </a:r>
          </a:p>
          <a:p>
            <a:pPr lvl="1"/>
            <a:r>
              <a:rPr lang="en-US" u="sng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u="sng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*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FF67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malloc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u="sng" dirty="0" err="1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size_t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u="sng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size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);</a:t>
            </a:r>
          </a:p>
          <a:p>
            <a:pPr lvl="1"/>
            <a:r>
              <a:rPr lang="en-US" u="sng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u="sng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*</a:t>
            </a:r>
            <a:r>
              <a:rPr lang="en-US" dirty="0">
                <a:solidFill>
                  <a:srgbClr val="00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FF67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calloc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u="sng" dirty="0" err="1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size_t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u="sng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count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, </a:t>
            </a:r>
            <a:r>
              <a:rPr lang="en-US" u="sng" dirty="0" err="1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size_t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u="sng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size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);</a:t>
            </a:r>
          </a:p>
          <a:p>
            <a:pPr lvl="1"/>
            <a:r>
              <a:rPr lang="en-US" u="sng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u="sng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*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FF67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realloc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u="sng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u="sng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*</a:t>
            </a:r>
            <a:r>
              <a:rPr lang="en-US" u="sng" dirty="0" err="1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ptr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, </a:t>
            </a:r>
            <a:r>
              <a:rPr lang="en-US" u="sng" dirty="0" err="1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size_t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u="sng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size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);</a:t>
            </a:r>
          </a:p>
          <a:p>
            <a:r>
              <a:rPr lang="en-US" dirty="0"/>
              <a:t>What function do we use to deallocate memory?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u="sng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FF67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free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u="sng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u="sng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*</a:t>
            </a:r>
            <a:r>
              <a:rPr lang="en-US" u="sng" dirty="0" err="1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ptr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);</a:t>
            </a:r>
            <a:endParaRPr lang="en-US" dirty="0"/>
          </a:p>
          <a:p>
            <a:r>
              <a:rPr lang="en-US" dirty="0"/>
              <a:t>What is the difference between malloc and calloc (no, not the params)?</a:t>
            </a:r>
          </a:p>
          <a:p>
            <a:pPr lvl="1"/>
            <a:r>
              <a:rPr lang="en-US" dirty="0"/>
              <a:t>In calloc, “</a:t>
            </a:r>
            <a:r>
              <a:rPr lang="en-US" dirty="0">
                <a:solidFill>
                  <a:srgbClr val="00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</a:rPr>
              <a:t>The allocated memory is filled with bytes of value zero.</a:t>
            </a:r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4097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6989-D324-956E-ED1C-AA559F634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E64B1-DF61-0233-689F-32D75A88E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 am using a *NIX (Linux, macOS, etc.) system, can I find out what malloc does and how to use it without internet?</a:t>
            </a:r>
          </a:p>
          <a:p>
            <a:pPr lvl="1"/>
            <a:r>
              <a:rPr lang="en-US" dirty="0"/>
              <a:t>Yes!</a:t>
            </a:r>
          </a:p>
          <a:p>
            <a:pPr lvl="2"/>
            <a:r>
              <a:rPr lang="en-US" dirty="0"/>
              <a:t>Linux or macOS users: try using it today! You will be </a:t>
            </a:r>
            <a:r>
              <a:rPr lang="en-US" dirty="0" err="1"/>
              <a:t>requried</a:t>
            </a:r>
            <a:r>
              <a:rPr lang="en-US" dirty="0"/>
              <a:t> to use it down the road.</a:t>
            </a:r>
          </a:p>
          <a:p>
            <a:pPr lvl="1"/>
            <a:r>
              <a:rPr lang="en-US" dirty="0"/>
              <a:t>You use the command `man`</a:t>
            </a:r>
          </a:p>
          <a:p>
            <a:r>
              <a:rPr lang="en-US" dirty="0"/>
              <a:t>Let's look at malloc</a:t>
            </a:r>
          </a:p>
        </p:txBody>
      </p:sp>
    </p:spTree>
    <p:extLst>
      <p:ext uri="{BB962C8B-B14F-4D97-AF65-F5344CB8AC3E}">
        <p14:creationId xmlns:p14="http://schemas.microsoft.com/office/powerpoint/2010/main" val="84261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3FB59-CF72-744C-A7A2-61A6BE4CD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AB0CF-8E57-38D3-5C10-E5373A268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will line contain after the following call?</a:t>
            </a:r>
          </a:p>
          <a:p>
            <a:pPr lvl="1"/>
            <a:r>
              <a:rPr lang="en-US" dirty="0"/>
              <a:t>DATA.DAT (DATA_FILE): `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Hello, World!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VAR DECLARTION: `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char line[5];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CALL: `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fgets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(line, 5, DATA_FILE);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Now, line is:</a:t>
            </a:r>
          </a:p>
          <a:p>
            <a:pPr lvl="2"/>
            <a:r>
              <a:rPr lang="en-US" dirty="0"/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268239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82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2" decel="50000" autoRev="1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4" fill="hold">
                                          <p:stCondLst>
                                            <p:cond delay="34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3FB59-CF72-744C-A7A2-61A6BE4CD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AB0CF-8E57-38D3-5C10-E5373A268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Bubble Sort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Get length of array (or object used) (let's say MAX)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CUR = 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Check CUR with CUR + 1 (SET CUR = 0 first round)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If CUR &gt; CUR + 1, swap [Create a function which can handle any type!]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++CUR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[3] and [4] until CUR + 1 == MAX (we can also say CUR == MAX – 1)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--MAX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MAX &gt; CUR + 1 then GOTO 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Sorted! (After O(N</a:t>
            </a:r>
            <a:r>
              <a:rPr lang="en-US" baseline="30000" dirty="0"/>
              <a:t>2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942635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3FB59-CF72-744C-A7A2-61A6BE4CD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AB0CF-8E57-38D3-5C10-E5373A268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types of data structures do we have?</a:t>
            </a:r>
          </a:p>
          <a:p>
            <a:pPr lvl="1"/>
            <a:r>
              <a:rPr lang="en-US" dirty="0"/>
              <a:t>Static</a:t>
            </a:r>
          </a:p>
          <a:p>
            <a:pPr lvl="1"/>
            <a:r>
              <a:rPr lang="en-US" dirty="0"/>
              <a:t>Dynamic</a:t>
            </a:r>
          </a:p>
          <a:p>
            <a:r>
              <a:rPr lang="en-US" dirty="0"/>
              <a:t>What are examples of static data structures?</a:t>
            </a:r>
          </a:p>
          <a:p>
            <a:pPr lvl="1"/>
            <a:r>
              <a:rPr lang="en-US" dirty="0"/>
              <a:t>Array</a:t>
            </a:r>
          </a:p>
          <a:p>
            <a:pPr lvl="1"/>
            <a:r>
              <a:rPr lang="en-US" dirty="0"/>
              <a:t>Struct</a:t>
            </a:r>
          </a:p>
          <a:p>
            <a:r>
              <a:rPr lang="en-US" dirty="0"/>
              <a:t>What are examples of dynamic data structures?</a:t>
            </a:r>
          </a:p>
          <a:p>
            <a:pPr lvl="1"/>
            <a:r>
              <a:rPr lang="en-US" dirty="0"/>
              <a:t>Lists</a:t>
            </a:r>
          </a:p>
          <a:p>
            <a:pPr lvl="1"/>
            <a:r>
              <a:rPr lang="en-US" dirty="0"/>
              <a:t>Stacks</a:t>
            </a:r>
          </a:p>
          <a:p>
            <a:pPr lvl="1"/>
            <a:r>
              <a:rPr lang="en-US" dirty="0"/>
              <a:t>Queues</a:t>
            </a:r>
          </a:p>
          <a:p>
            <a:pPr lvl="1"/>
            <a:r>
              <a:rPr lang="en-US" dirty="0"/>
              <a:t>Binary Trees</a:t>
            </a:r>
          </a:p>
          <a:p>
            <a:pPr lvl="1"/>
            <a:r>
              <a:rPr lang="en-US" dirty="0"/>
              <a:t>Binary Search Trees (BST)</a:t>
            </a:r>
          </a:p>
        </p:txBody>
      </p:sp>
    </p:spTree>
    <p:extLst>
      <p:ext uri="{BB962C8B-B14F-4D97-AF65-F5344CB8AC3E}">
        <p14:creationId xmlns:p14="http://schemas.microsoft.com/office/powerpoint/2010/main" val="37682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decel="100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3FB59-CF72-744C-A7A2-61A6BE4CD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AB0CF-8E57-38D3-5C10-E5373A268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Guard Code?</a:t>
            </a:r>
          </a:p>
          <a:p>
            <a:pPr lvl="1"/>
            <a:r>
              <a:rPr lang="en-US" dirty="0"/>
              <a:t>#IFNDEF MY_HEADER_H</a:t>
            </a:r>
          </a:p>
          <a:p>
            <a:pPr lvl="1"/>
            <a:r>
              <a:rPr lang="en-US" dirty="0"/>
              <a:t>#DEFINE MY_HEADER_H</a:t>
            </a:r>
          </a:p>
          <a:p>
            <a:pPr lvl="1"/>
            <a:r>
              <a:rPr lang="en-US" dirty="0"/>
              <a:t>// Whatever you need in your header</a:t>
            </a:r>
          </a:p>
          <a:p>
            <a:pPr lvl="1"/>
            <a:r>
              <a:rPr lang="en-US" dirty="0"/>
              <a:t>#ENDIF /* MY_HEADER_H */</a:t>
            </a:r>
          </a:p>
          <a:p>
            <a:r>
              <a:rPr lang="en-US" dirty="0"/>
              <a:t>Why do we like it?</a:t>
            </a:r>
          </a:p>
          <a:p>
            <a:pPr lvl="1"/>
            <a:r>
              <a:rPr lang="en-US" dirty="0"/>
              <a:t>It is structured</a:t>
            </a:r>
          </a:p>
          <a:p>
            <a:pPr lvl="1"/>
            <a:r>
              <a:rPr lang="en-US" dirty="0"/>
              <a:t>It prevents circular references</a:t>
            </a:r>
          </a:p>
          <a:p>
            <a:pPr lvl="2"/>
            <a:r>
              <a:rPr lang="en-US" dirty="0"/>
              <a:t>It prevents duplicates</a:t>
            </a:r>
          </a:p>
        </p:txBody>
      </p:sp>
    </p:spTree>
    <p:extLst>
      <p:ext uri="{BB962C8B-B14F-4D97-AF65-F5344CB8AC3E}">
        <p14:creationId xmlns:p14="http://schemas.microsoft.com/office/powerpoint/2010/main" val="311499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ECF6-C602-2E77-E4E3-07CB059A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D354A-6F7B-3975-E69F-16C79D6F0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function or method that could call itself at least once</a:t>
            </a:r>
          </a:p>
          <a:p>
            <a:r>
              <a:rPr lang="en-US" dirty="0"/>
              <a:t>Could increase the performance on some devices</a:t>
            </a:r>
          </a:p>
          <a:p>
            <a:r>
              <a:rPr lang="en-US" dirty="0"/>
              <a:t>Increases memory usage which could decrease performance</a:t>
            </a:r>
          </a:p>
          <a:p>
            <a:r>
              <a:rPr lang="en-US" dirty="0"/>
              <a:t>Makes some code easier to write (compared to loops)</a:t>
            </a:r>
          </a:p>
        </p:txBody>
      </p:sp>
    </p:spTree>
    <p:extLst>
      <p:ext uri="{BB962C8B-B14F-4D97-AF65-F5344CB8AC3E}">
        <p14:creationId xmlns:p14="http://schemas.microsoft.com/office/powerpoint/2010/main" val="320569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3E46-EBBB-3D40-B96B-52549FA90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AF58E-122B-6917-74B2-8F08C8082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EXCLUSIVE OR (XOR) ^</a:t>
            </a:r>
          </a:p>
          <a:p>
            <a:pPr lvl="1"/>
            <a:r>
              <a:rPr lang="en-US" b="1" dirty="0"/>
              <a:t>One or the other is 1</a:t>
            </a:r>
          </a:p>
          <a:p>
            <a:pPr lvl="1"/>
            <a:r>
              <a:rPr lang="en-US" dirty="0"/>
              <a:t>Exactly 1 bit is 1</a:t>
            </a:r>
          </a:p>
          <a:p>
            <a:r>
              <a:rPr lang="en-US" dirty="0"/>
              <a:t>OR (OR) |</a:t>
            </a:r>
          </a:p>
          <a:p>
            <a:pPr lvl="1"/>
            <a:r>
              <a:rPr lang="en-US" b="1" dirty="0"/>
              <a:t>At least one bit is 1</a:t>
            </a:r>
            <a:endParaRPr lang="en-US" dirty="0"/>
          </a:p>
          <a:p>
            <a:r>
              <a:rPr lang="en-US" dirty="0"/>
              <a:t>AND (AND) &amp;</a:t>
            </a:r>
          </a:p>
          <a:p>
            <a:pPr lvl="1"/>
            <a:r>
              <a:rPr lang="en-US" b="1" dirty="0"/>
              <a:t>Both bits are 1 </a:t>
            </a:r>
          </a:p>
          <a:p>
            <a:pPr lvl="1"/>
            <a:r>
              <a:rPr lang="en-US" dirty="0"/>
              <a:t>Exactly 2 bits are 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70644BA-5617-F442-6333-708D3E581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487021"/>
              </p:ext>
            </p:extLst>
          </p:nvPr>
        </p:nvGraphicFramePr>
        <p:xfrm>
          <a:off x="4814230" y="2719947"/>
          <a:ext cx="6691970" cy="2973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394">
                  <a:extLst>
                    <a:ext uri="{9D8B030D-6E8A-4147-A177-3AD203B41FA5}">
                      <a16:colId xmlns:a16="http://schemas.microsoft.com/office/drawing/2014/main" val="2761476590"/>
                    </a:ext>
                  </a:extLst>
                </a:gridCol>
                <a:gridCol w="1338394">
                  <a:extLst>
                    <a:ext uri="{9D8B030D-6E8A-4147-A177-3AD203B41FA5}">
                      <a16:colId xmlns:a16="http://schemas.microsoft.com/office/drawing/2014/main" val="1437667648"/>
                    </a:ext>
                  </a:extLst>
                </a:gridCol>
                <a:gridCol w="1338394">
                  <a:extLst>
                    <a:ext uri="{9D8B030D-6E8A-4147-A177-3AD203B41FA5}">
                      <a16:colId xmlns:a16="http://schemas.microsoft.com/office/drawing/2014/main" val="591952015"/>
                    </a:ext>
                  </a:extLst>
                </a:gridCol>
                <a:gridCol w="1338394">
                  <a:extLst>
                    <a:ext uri="{9D8B030D-6E8A-4147-A177-3AD203B41FA5}">
                      <a16:colId xmlns:a16="http://schemas.microsoft.com/office/drawing/2014/main" val="3820961193"/>
                    </a:ext>
                  </a:extLst>
                </a:gridCol>
                <a:gridCol w="1338394">
                  <a:extLst>
                    <a:ext uri="{9D8B030D-6E8A-4147-A177-3AD203B41FA5}">
                      <a16:colId xmlns:a16="http://schemas.microsoft.com/office/drawing/2014/main" val="1480279658"/>
                    </a:ext>
                  </a:extLst>
                </a:gridCol>
              </a:tblGrid>
              <a:tr h="594670">
                <a:tc>
                  <a:txBody>
                    <a:bodyPr/>
                    <a:lstStyle/>
                    <a:p>
                      <a:r>
                        <a:rPr lang="en-US" sz="2000" dirty="0"/>
                        <a:t>I1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AND (&amp;)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XOR (^)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OR (|)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199701"/>
                  </a:ext>
                </a:extLst>
              </a:tr>
              <a:tr h="5946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172387"/>
                  </a:ext>
                </a:extLst>
              </a:tr>
              <a:tr h="5946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582825"/>
                  </a:ext>
                </a:extLst>
              </a:tr>
              <a:tr h="5946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2651922"/>
                  </a:ext>
                </a:extLst>
              </a:tr>
              <a:tr h="5946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726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194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2890-BFC8-1540-55AE-5DB42BB6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 (30 min)</a:t>
            </a:r>
          </a:p>
        </p:txBody>
      </p:sp>
      <p:pic>
        <p:nvPicPr>
          <p:cNvPr id="5" name="Content Placeholder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79A0F93-C4C7-2E5D-26F7-7DFEB90D9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53" y="2441634"/>
            <a:ext cx="11466576" cy="19757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1AF37F-AA06-EA5F-CF10-21BFF8AEB5B9}"/>
              </a:ext>
            </a:extLst>
          </p:cNvPr>
          <p:cNvSpPr txBox="1"/>
          <p:nvPr/>
        </p:nvSpPr>
        <p:spPr>
          <a:xfrm>
            <a:off x="4204296" y="5088835"/>
            <a:ext cx="3783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Set a to the first char in str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Pass from after a in str to itself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Insert a at the end</a:t>
            </a:r>
          </a:p>
        </p:txBody>
      </p:sp>
    </p:spTree>
    <p:extLst>
      <p:ext uri="{BB962C8B-B14F-4D97-AF65-F5344CB8AC3E}">
        <p14:creationId xmlns:p14="http://schemas.microsoft.com/office/powerpoint/2010/main" val="339037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298C-3050-92EC-F91A-454C1077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friends/colleagues for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944F-420C-E4A6-B2A6-9B4151E43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aside time for them to </a:t>
            </a:r>
            <a:r>
              <a:rPr lang="en-US" b="1" dirty="0"/>
              <a:t>explain</a:t>
            </a:r>
            <a:r>
              <a:rPr lang="en-US" dirty="0"/>
              <a:t> how to complete the objective</a:t>
            </a:r>
          </a:p>
          <a:p>
            <a:r>
              <a:rPr lang="en-US" dirty="0"/>
              <a:t>DO NOT COPY/PASTE THEN EXPLAIN – THIS IS PLAGARISM</a:t>
            </a:r>
          </a:p>
          <a:p>
            <a:r>
              <a:rPr lang="en-US" dirty="0"/>
              <a:t>While you can work with others on higher-level features (UI), credit must be given</a:t>
            </a:r>
          </a:p>
          <a:p>
            <a:pPr lvl="1"/>
            <a:r>
              <a:rPr lang="en-US" dirty="0"/>
              <a:t>Please keep this code to a minimum. If there is too much similar work (even credited), it will likely end in a 50-100% point reduction</a:t>
            </a:r>
          </a:p>
          <a:p>
            <a:r>
              <a:rPr lang="en-US" dirty="0"/>
              <a:t>Be sure that everybody involved can write the code for the objective</a:t>
            </a:r>
          </a:p>
        </p:txBody>
      </p:sp>
    </p:spTree>
    <p:extLst>
      <p:ext uri="{BB962C8B-B14F-4D97-AF65-F5344CB8AC3E}">
        <p14:creationId xmlns:p14="http://schemas.microsoft.com/office/powerpoint/2010/main" val="2231959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8ADC-842B-931B-AAD5-79CD4934F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 (</a:t>
            </a:r>
            <a:r>
              <a:rPr lang="en-US"/>
              <a:t>50 min)</a:t>
            </a:r>
            <a:endParaRPr lang="en-US" dirty="0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BCCBB07-D535-46D3-1501-6B7244128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712" y="2177024"/>
            <a:ext cx="11466576" cy="46809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37C7EB-2903-5DD8-69AE-1AE384E32293}"/>
              </a:ext>
            </a:extLst>
          </p:cNvPr>
          <p:cNvSpPr txBox="1"/>
          <p:nvPr/>
        </p:nvSpPr>
        <p:spPr>
          <a:xfrm>
            <a:off x="1077310" y="1563215"/>
            <a:ext cx="30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test cases on my GH.</a:t>
            </a:r>
          </a:p>
        </p:txBody>
      </p:sp>
    </p:spTree>
    <p:extLst>
      <p:ext uri="{BB962C8B-B14F-4D97-AF65-F5344CB8AC3E}">
        <p14:creationId xmlns:p14="http://schemas.microsoft.com/office/powerpoint/2010/main" val="1442385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190F2-8A5E-2FDC-5900-4BF864D6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91FFF-69C2-2724-EBF8-2BDCC5096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finish all problems, write a function for </a:t>
            </a:r>
            <a:r>
              <a:rPr lang="en-US" dirty="0" err="1"/>
              <a:t>strtok_s</a:t>
            </a:r>
            <a:endParaRPr lang="en-US" dirty="0"/>
          </a:p>
          <a:p>
            <a:r>
              <a:rPr lang="en-US" dirty="0" err="1"/>
              <a:t>strtok_s</a:t>
            </a:r>
            <a:r>
              <a:rPr lang="en-US" dirty="0"/>
              <a:t> is the thread-safe version of </a:t>
            </a:r>
            <a:r>
              <a:rPr lang="en-US" dirty="0" err="1"/>
              <a:t>strtok</a:t>
            </a:r>
            <a:endParaRPr lang="en-US" dirty="0"/>
          </a:p>
          <a:p>
            <a:pPr lvl="1"/>
            <a:r>
              <a:rPr lang="en-US" dirty="0"/>
              <a:t>this means there is no static variable within </a:t>
            </a:r>
            <a:r>
              <a:rPr lang="en-US" dirty="0" err="1"/>
              <a:t>strtok_s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Threads</a:t>
            </a:r>
          </a:p>
          <a:p>
            <a:pPr lvl="1"/>
            <a:r>
              <a:rPr lang="en-US" dirty="0"/>
              <a:t>A way of running code ”concurrently”</a:t>
            </a:r>
          </a:p>
          <a:p>
            <a:pPr lvl="2"/>
            <a:r>
              <a:rPr lang="en-US" dirty="0"/>
              <a:t>Practically, only X programs run at the same time, based on X processors (4 cores = 4 programs running at once</a:t>
            </a:r>
          </a:p>
          <a:p>
            <a:pPr lvl="2"/>
            <a:r>
              <a:rPr lang="en-US" dirty="0"/>
              <a:t>If you have 100 programs and 10 cores, then they will switch between contexts and only 10 run in parallel. More on this in CptS 360!</a:t>
            </a:r>
          </a:p>
        </p:txBody>
      </p:sp>
    </p:spTree>
    <p:extLst>
      <p:ext uri="{BB962C8B-B14F-4D97-AF65-F5344CB8AC3E}">
        <p14:creationId xmlns:p14="http://schemas.microsoft.com/office/powerpoint/2010/main" val="18804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32ED3-00BB-0671-1C24-143693FC1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70" y="1260627"/>
            <a:ext cx="3521830" cy="49537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3 (60+ min)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7D1D3-022E-2AE3-75BD-80823040AD4A}"/>
              </a:ext>
            </a:extLst>
          </p:cNvPr>
          <p:cNvSpPr txBox="1"/>
          <p:nvPr/>
        </p:nvSpPr>
        <p:spPr>
          <a:xfrm>
            <a:off x="4501610" y="1260628"/>
            <a:ext cx="7004590" cy="2890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first solution should be very easy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second one should be moderately easy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third has a few ways to approach it</a:t>
            </a:r>
          </a:p>
        </p:txBody>
      </p:sp>
      <p:pic>
        <p:nvPicPr>
          <p:cNvPr id="5" name="Content Placeholder 4" descr="A close-up of a text&#10;&#10;Description automatically generated">
            <a:extLst>
              <a:ext uri="{FF2B5EF4-FFF2-40B4-BE49-F238E27FC236}">
                <a16:creationId xmlns:a16="http://schemas.microsoft.com/office/drawing/2014/main" id="{0CE4D9F6-DD48-DD0C-AE30-DDB4D9F21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530" y="3086100"/>
            <a:ext cx="10694941" cy="312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11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1662-538A-4FD9-8BA5-DD861264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0C5F9-C282-6A35-C5D7-A6CA8F996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94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DA15B1D-0133-4CB3-B7CC-61FA72874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EF2F61C-287D-47BC-878F-C876F74FF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290CEB-EC2C-78E0-03E9-09F1CB13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4753466" cy="129302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DE2DE-9B97-7257-44AE-4EBC0704A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4753466" cy="4024125"/>
          </a:xfrm>
        </p:spPr>
        <p:txBody>
          <a:bodyPr>
            <a:normAutofit/>
          </a:bodyPr>
          <a:lstStyle/>
          <a:p>
            <a:r>
              <a:rPr lang="en-US"/>
              <a:t>Enter Code:</a:t>
            </a:r>
          </a:p>
          <a:p>
            <a:pPr lvl="1"/>
            <a:r>
              <a:rPr lang="en-US"/>
              <a:t>First</a:t>
            </a:r>
          </a:p>
        </p:txBody>
      </p:sp>
      <p:sp>
        <p:nvSpPr>
          <p:cNvPr id="25" name="Rounded Rectangle 14">
            <a:extLst>
              <a:ext uri="{FF2B5EF4-FFF2-40B4-BE49-F238E27FC236}">
                <a16:creationId xmlns:a16="http://schemas.microsoft.com/office/drawing/2014/main" id="{B5BA9375-863F-4B24-9083-14FE819F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02207138-3221-9E92-5DB7-801AADF5DC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31" r="1" b="1"/>
          <a:stretch/>
        </p:blipFill>
        <p:spPr>
          <a:xfrm>
            <a:off x="5439266" y="441705"/>
            <a:ext cx="6073631" cy="59745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CF3511-C6BF-3E9E-046C-9C22CC82A64A}"/>
              </a:ext>
            </a:extLst>
          </p:cNvPr>
          <p:cNvSpPr txBox="1"/>
          <p:nvPr/>
        </p:nvSpPr>
        <p:spPr>
          <a:xfrm>
            <a:off x="9988826" y="3180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EE39D-BC46-3D79-A40D-179F273B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6ED5-27D1-5655-D9F1-D47A3A6BA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Dana 134</a:t>
            </a:r>
          </a:p>
          <a:p>
            <a:pPr>
              <a:lnSpc>
                <a:spcPct val="100000"/>
              </a:lnSpc>
            </a:pPr>
            <a:r>
              <a:rPr lang="en-US" dirty="0"/>
              <a:t>Day: Tue</a:t>
            </a:r>
          </a:p>
          <a:p>
            <a:pPr>
              <a:lnSpc>
                <a:spcPct val="100000"/>
              </a:lnSpc>
            </a:pPr>
            <a:r>
              <a:rPr lang="en-US" dirty="0"/>
              <a:t>Hours: 14:00-16:00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can show up early upon 18-hour notice (20:00 Monday)</a:t>
            </a:r>
          </a:p>
          <a:p>
            <a:pPr>
              <a:lnSpc>
                <a:spcPct val="100000"/>
              </a:lnSpc>
            </a:pPr>
            <a:r>
              <a:rPr lang="en-US" dirty="0"/>
              <a:t>Email for in-person or Zoom appointment if you cannot make it or need more help. Depending on my schedule, I may do Zoom appointments on the weekends and over breaks.</a:t>
            </a:r>
          </a:p>
        </p:txBody>
      </p:sp>
    </p:spTree>
    <p:extLst>
      <p:ext uri="{BB962C8B-B14F-4D97-AF65-F5344CB8AC3E}">
        <p14:creationId xmlns:p14="http://schemas.microsoft.com/office/powerpoint/2010/main" val="3004597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659F-92D1-AFD5-BF35-492D8C06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13A6D-D9E8-34FD-4C45-76F52719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66344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(Preferred) </a:t>
            </a:r>
            <a:r>
              <a:rPr lang="en-US" dirty="0"/>
              <a:t>Message me on MS Teams @ </a:t>
            </a:r>
            <a:r>
              <a:rPr lang="en-US" dirty="0" err="1"/>
              <a:t>kyle.parker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Email me at </a:t>
            </a:r>
            <a:r>
              <a:rPr lang="en-US" dirty="0" err="1"/>
              <a:t>kyle.parker@wsu.edu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 typically respond within an hour if I am not in class or working on an assignment. Give me 24-48 hours incase I am busy some day</a:t>
            </a:r>
          </a:p>
          <a:p>
            <a:pPr>
              <a:lnSpc>
                <a:spcPct val="100000"/>
              </a:lnSpc>
            </a:pPr>
            <a:r>
              <a:rPr lang="en-US" dirty="0"/>
              <a:t>I can only respond to emails from your WSU email (FERPA regulation)</a:t>
            </a:r>
          </a:p>
          <a:p>
            <a:pPr>
              <a:lnSpc>
                <a:spcPct val="100000"/>
              </a:lnSpc>
            </a:pPr>
            <a:r>
              <a:rPr lang="en-US" dirty="0"/>
              <a:t>If you email me, </a:t>
            </a:r>
            <a:r>
              <a:rPr lang="en-US" b="1" dirty="0"/>
              <a:t>Include “CPTS 122 L8:” in the subject</a:t>
            </a:r>
          </a:p>
          <a:p>
            <a:pPr>
              <a:lnSpc>
                <a:spcPct val="100000"/>
              </a:lnSpc>
            </a:pPr>
            <a:r>
              <a:rPr lang="en-US" dirty="0"/>
              <a:t>Contact me to: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Setup appointments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Ask questions or need clarifications on assignments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Let me know you are missing a lab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Let me know you are missing an exam </a:t>
            </a:r>
            <a:r>
              <a:rPr lang="en-US" u="sng" dirty="0"/>
              <a:t>(Attempt to contact Andy first)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Limited acceptable reasons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99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F83A-45AE-0458-BEF8-75343A75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D460C-0831-20EA-CD14-D47D8E221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Ask questions as they come up (whether you are in lab or lecture)</a:t>
            </a:r>
          </a:p>
          <a:p>
            <a:pPr>
              <a:lnSpc>
                <a:spcPct val="100000"/>
              </a:lnSpc>
            </a:pPr>
            <a:r>
              <a:rPr lang="en-US" dirty="0"/>
              <a:t>Attend office hours when you do not grasp concepts</a:t>
            </a:r>
          </a:p>
          <a:p>
            <a:pPr>
              <a:lnSpc>
                <a:spcPct val="100000"/>
              </a:lnSpc>
            </a:pPr>
            <a:r>
              <a:rPr lang="en-US" dirty="0"/>
              <a:t>Use whiteboards at home and in lab (will be very helpful)</a:t>
            </a:r>
          </a:p>
          <a:p>
            <a:pPr>
              <a:lnSpc>
                <a:spcPct val="100000"/>
              </a:lnSpc>
            </a:pPr>
            <a:r>
              <a:rPr lang="en-US" dirty="0"/>
              <a:t>Work in groups</a:t>
            </a:r>
          </a:p>
          <a:p>
            <a:pPr>
              <a:lnSpc>
                <a:spcPct val="100000"/>
              </a:lnSpc>
            </a:pPr>
            <a:r>
              <a:rPr lang="en-US" dirty="0"/>
              <a:t>Watch videos on specific topics</a:t>
            </a:r>
          </a:p>
          <a:p>
            <a:pPr>
              <a:lnSpc>
                <a:spcPct val="100000"/>
              </a:lnSpc>
            </a:pPr>
            <a:r>
              <a:rPr lang="en-US" dirty="0"/>
              <a:t>Ask classmates or any other person you know who is good with these concepts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Do not:</a:t>
            </a:r>
          </a:p>
          <a:p>
            <a:pPr>
              <a:lnSpc>
                <a:spcPct val="100000"/>
              </a:lnSpc>
            </a:pPr>
            <a:r>
              <a:rPr lang="en-US" b="1" dirty="0"/>
              <a:t>Copy/paste from friends or the Internet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Copy from the Internet without understanding the content</a:t>
            </a:r>
          </a:p>
        </p:txBody>
      </p:sp>
    </p:spTree>
    <p:extLst>
      <p:ext uri="{BB962C8B-B14F-4D97-AF65-F5344CB8AC3E}">
        <p14:creationId xmlns:p14="http://schemas.microsoft.com/office/powerpoint/2010/main" val="2342742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5A0C4-FD32-CADB-528F-E684955B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0CF5C-289E-E44B-38AA-88492C5CF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663440"/>
          </a:xfrm>
        </p:spPr>
        <p:txBody>
          <a:bodyPr/>
          <a:lstStyle/>
          <a:p>
            <a:r>
              <a:rPr lang="en-US" dirty="0"/>
              <a:t>Documentation</a:t>
            </a:r>
          </a:p>
          <a:p>
            <a:pPr lvl="1"/>
            <a:r>
              <a:rPr lang="en-US" dirty="0" err="1"/>
              <a:t>cplusplus.com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Tutorials</a:t>
            </a:r>
          </a:p>
          <a:p>
            <a:pPr lvl="1"/>
            <a:r>
              <a:rPr lang="en-US" dirty="0"/>
              <a:t>w3schools.com</a:t>
            </a:r>
          </a:p>
          <a:p>
            <a:pPr lvl="1"/>
            <a:r>
              <a:rPr lang="en-US" dirty="0" err="1"/>
              <a:t>tutorialspoint.com</a:t>
            </a:r>
            <a:endParaRPr lang="en-US" dirty="0"/>
          </a:p>
          <a:p>
            <a:pPr lvl="1"/>
            <a:r>
              <a:rPr lang="en-US" dirty="0" err="1"/>
              <a:t>geeksforgeeks.org</a:t>
            </a:r>
            <a:endParaRPr lang="en-US" dirty="0"/>
          </a:p>
          <a:p>
            <a:pPr lvl="1"/>
            <a:r>
              <a:rPr lang="en-US" dirty="0" err="1"/>
              <a:t>Youtube</a:t>
            </a:r>
            <a:r>
              <a:rPr lang="en-US" dirty="0"/>
              <a:t> video</a:t>
            </a:r>
          </a:p>
          <a:p>
            <a:pPr lvl="1"/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dorking</a:t>
            </a:r>
            <a:r>
              <a:rPr lang="en-US" dirty="0"/>
              <a:t> to search if you find a site you like</a:t>
            </a:r>
          </a:p>
          <a:p>
            <a:pPr lvl="1"/>
            <a:r>
              <a:rPr lang="en-US" dirty="0"/>
              <a:t>i.e., `</a:t>
            </a:r>
            <a:r>
              <a:rPr lang="en-US" dirty="0" err="1"/>
              <a:t>atoi</a:t>
            </a:r>
            <a:r>
              <a:rPr lang="en-US" dirty="0"/>
              <a:t> </a:t>
            </a:r>
            <a:r>
              <a:rPr lang="en-US" dirty="0" err="1"/>
              <a:t>site:cplusplus.com</a:t>
            </a:r>
            <a:r>
              <a:rPr lang="en-US" dirty="0"/>
              <a:t>` &lt;= Will search for </a:t>
            </a:r>
            <a:r>
              <a:rPr lang="en-US" dirty="0" err="1"/>
              <a:t>atoi</a:t>
            </a:r>
            <a:r>
              <a:rPr lang="en-US" dirty="0"/>
              <a:t> only on </a:t>
            </a:r>
            <a:r>
              <a:rPr lang="en-US" dirty="0" err="1"/>
              <a:t>cplusplus.com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66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0ED2F-3469-CE13-A755-7213381E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Overflow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08943-D7C8-F4B1-9D7D-E211EAD24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good and bad</a:t>
            </a:r>
          </a:p>
          <a:p>
            <a:r>
              <a:rPr lang="en-US" dirty="0"/>
              <a:t>Sometimes it will give you a good answer with actual reasoning</a:t>
            </a:r>
          </a:p>
          <a:p>
            <a:r>
              <a:rPr lang="en-US" dirty="0"/>
              <a:t>Other times you will get the correct answer, but with no or wrong reasoning</a:t>
            </a:r>
          </a:p>
          <a:p>
            <a:endParaRPr lang="en-US" dirty="0"/>
          </a:p>
          <a:p>
            <a:r>
              <a:rPr lang="en-US" dirty="0"/>
              <a:t>Always make sure you understand what you use</a:t>
            </a:r>
          </a:p>
          <a:p>
            <a:pPr lvl="1"/>
            <a:r>
              <a:rPr lang="en-US" b="1" dirty="0"/>
              <a:t>If you cannot explain it, don’t use it</a:t>
            </a:r>
          </a:p>
          <a:p>
            <a:pPr lvl="1"/>
            <a:r>
              <a:rPr lang="en-US" dirty="0"/>
              <a:t>Always cite the source. </a:t>
            </a:r>
            <a:r>
              <a:rPr lang="en-US" i="1" dirty="0"/>
              <a:t>Even if it is a single line</a:t>
            </a:r>
          </a:p>
        </p:txBody>
      </p:sp>
    </p:spTree>
    <p:extLst>
      <p:ext uri="{BB962C8B-B14F-4D97-AF65-F5344CB8AC3E}">
        <p14:creationId xmlns:p14="http://schemas.microsoft.com/office/powerpoint/2010/main" val="547445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9DC2C-ED6F-38F3-B6AF-F1B5BB4A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AF1C5-3FD9-4B20-D854-4B39911D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(In Lab) I will make questions that are difficult</a:t>
            </a:r>
          </a:p>
          <a:p>
            <a:pPr lvl="1"/>
            <a:r>
              <a:rPr lang="en-US" dirty="0"/>
              <a:t>It may be solving a problem</a:t>
            </a:r>
          </a:p>
          <a:p>
            <a:pPr lvl="1"/>
            <a:r>
              <a:rPr lang="en-US" dirty="0"/>
              <a:t>It may be telling me what the function will return given some input</a:t>
            </a:r>
          </a:p>
          <a:p>
            <a:pPr lvl="1"/>
            <a:r>
              <a:rPr lang="en-US" dirty="0"/>
              <a:t>1-2 points, based on difficulty</a:t>
            </a:r>
          </a:p>
          <a:p>
            <a:pPr lvl="1"/>
            <a:endParaRPr lang="en-US" dirty="0"/>
          </a:p>
          <a:p>
            <a:r>
              <a:rPr lang="en-US" dirty="0"/>
              <a:t>(In Lecture) Andy grades some assignments at the end of this semester</a:t>
            </a:r>
          </a:p>
          <a:p>
            <a:pPr lvl="1"/>
            <a:r>
              <a:rPr lang="en-US" dirty="0"/>
              <a:t>Be sure you submit them to Andy via email – I do not grade these</a:t>
            </a:r>
          </a:p>
        </p:txBody>
      </p:sp>
    </p:spTree>
    <p:extLst>
      <p:ext uri="{BB962C8B-B14F-4D97-AF65-F5344CB8AC3E}">
        <p14:creationId xmlns:p14="http://schemas.microsoft.com/office/powerpoint/2010/main" val="367864976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8487</TotalTime>
  <Words>1455</Words>
  <Application>Microsoft Macintosh PowerPoint</Application>
  <PresentationFormat>Widescreen</PresentationFormat>
  <Paragraphs>217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Century Gothic</vt:lpstr>
      <vt:lpstr>Courier New</vt:lpstr>
      <vt:lpstr>Vapor Trail</vt:lpstr>
      <vt:lpstr>CptS 122 L8</vt:lpstr>
      <vt:lpstr>Review Class Expectations</vt:lpstr>
      <vt:lpstr>Asking friends/colleagues for help</vt:lpstr>
      <vt:lpstr>Office Hours</vt:lpstr>
      <vt:lpstr>Contact</vt:lpstr>
      <vt:lpstr>Recommendations for Success</vt:lpstr>
      <vt:lpstr>Recommended Websites</vt:lpstr>
      <vt:lpstr>Stack Overflow</vt:lpstr>
      <vt:lpstr>Extra Credit</vt:lpstr>
      <vt:lpstr>Questions?</vt:lpstr>
      <vt:lpstr>Introductions</vt:lpstr>
      <vt:lpstr>Lab #1 – Section 8 </vt:lpstr>
      <vt:lpstr>Signup at github.com</vt:lpstr>
      <vt:lpstr>We will use GH For all slides</vt:lpstr>
      <vt:lpstr>PowerPoint Presentation</vt:lpstr>
      <vt:lpstr>PowerPoint Presentation</vt:lpstr>
      <vt:lpstr>PowerPoint Presentation</vt:lpstr>
      <vt:lpstr>Lab Repo </vt:lpstr>
      <vt:lpstr>Questions?</vt:lpstr>
      <vt:lpstr>Lab #1 – Section 8 </vt:lpstr>
      <vt:lpstr>Dynamic Memory</vt:lpstr>
      <vt:lpstr>Linux Pointer</vt:lpstr>
      <vt:lpstr>Check your understanding</vt:lpstr>
      <vt:lpstr>Check your understanding</vt:lpstr>
      <vt:lpstr>Check your understanding</vt:lpstr>
      <vt:lpstr>Check your understanding</vt:lpstr>
      <vt:lpstr>Recursion</vt:lpstr>
      <vt:lpstr>Bit manipulation</vt:lpstr>
      <vt:lpstr>Problem 1 (30 min)</vt:lpstr>
      <vt:lpstr>Problem 2 (50 min)</vt:lpstr>
      <vt:lpstr>Problem 2 Challenge</vt:lpstr>
      <vt:lpstr>Problem 3 (60+ min)</vt:lpstr>
      <vt:lpstr>Questions?</vt:lpstr>
      <vt:lpstr>Attendance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CPts 122 L3</dc:title>
  <dc:creator>main</dc:creator>
  <cp:lastModifiedBy>main</cp:lastModifiedBy>
  <cp:revision>116</cp:revision>
  <cp:lastPrinted>2024-08-20T21:38:33Z</cp:lastPrinted>
  <dcterms:created xsi:type="dcterms:W3CDTF">2024-01-14T03:13:12Z</dcterms:created>
  <dcterms:modified xsi:type="dcterms:W3CDTF">2024-08-29T05:10:58Z</dcterms:modified>
</cp:coreProperties>
</file>